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1" r:id="rId2"/>
    <p:sldId id="257" r:id="rId3"/>
    <p:sldId id="259" r:id="rId4"/>
    <p:sldId id="260" r:id="rId5"/>
    <p:sldId id="262" r:id="rId6"/>
    <p:sldId id="263" r:id="rId7"/>
    <p:sldId id="274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96D2B-6FE6-4FC6-B1B2-C45DC74DEB31}" type="datetimeFigureOut">
              <a:rPr lang="nl-NL"/>
              <a:t>9-3-2019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E3921-6879-4580-8ADE-6D1FF0590972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0028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E3921-6879-4580-8ADE-6D1FF0590972}" type="slidenum">
              <a:rPr lang="nl-NL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6421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4867-3F88-4447-956C-FD372974A09C}" type="datetimeFigureOut">
              <a:rPr lang="nl-NL" smtClean="0"/>
              <a:t>9-3-2019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9951-5D56-4CA2-AFD6-329E7F600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7451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4867-3F88-4447-956C-FD372974A09C}" type="datetimeFigureOut">
              <a:rPr lang="nl-NL" smtClean="0"/>
              <a:t>9-3-2019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9951-5D56-4CA2-AFD6-329E7F600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6967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4867-3F88-4447-956C-FD372974A09C}" type="datetimeFigureOut">
              <a:rPr lang="nl-NL" smtClean="0"/>
              <a:t>9-3-2019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9951-5D56-4CA2-AFD6-329E7F600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1511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4867-3F88-4447-956C-FD372974A09C}" type="datetimeFigureOut">
              <a:rPr lang="nl-NL" smtClean="0"/>
              <a:t>9-3-2019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9951-5D56-4CA2-AFD6-329E7F600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0163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4867-3F88-4447-956C-FD372974A09C}" type="datetimeFigureOut">
              <a:rPr lang="nl-NL" smtClean="0"/>
              <a:t>9-3-2019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9951-5D56-4CA2-AFD6-329E7F600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5564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4867-3F88-4447-956C-FD372974A09C}" type="datetimeFigureOut">
              <a:rPr lang="nl-NL" smtClean="0"/>
              <a:t>9-3-2019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9951-5D56-4CA2-AFD6-329E7F600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8316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4867-3F88-4447-956C-FD372974A09C}" type="datetimeFigureOut">
              <a:rPr lang="nl-NL" smtClean="0"/>
              <a:t>9-3-2019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9951-5D56-4CA2-AFD6-329E7F600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176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4867-3F88-4447-956C-FD372974A09C}" type="datetimeFigureOut">
              <a:rPr lang="nl-NL" smtClean="0"/>
              <a:t>9-3-2019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9951-5D56-4CA2-AFD6-329E7F600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1859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4867-3F88-4447-956C-FD372974A09C}" type="datetimeFigureOut">
              <a:rPr lang="nl-NL" smtClean="0"/>
              <a:t>9-3-2019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9951-5D56-4CA2-AFD6-329E7F600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640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4867-3F88-4447-956C-FD372974A09C}" type="datetimeFigureOut">
              <a:rPr lang="nl-NL" smtClean="0"/>
              <a:t>9-3-2019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9951-5D56-4CA2-AFD6-329E7F600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4154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4867-3F88-4447-956C-FD372974A09C}" type="datetimeFigureOut">
              <a:rPr lang="nl-NL" smtClean="0"/>
              <a:t>9-3-2019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9951-5D56-4CA2-AFD6-329E7F600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1307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54867-3F88-4447-956C-FD372974A09C}" type="datetimeFigureOut">
              <a:rPr lang="nl-NL" smtClean="0"/>
              <a:t>9-3-2019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E9951-5D56-4CA2-AFD6-329E7F6002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7287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NL" sz="9600" b="1" dirty="0">
                <a:latin typeface="Aharoni" pitchFamily="2" charset="-79"/>
                <a:cs typeface="Aharoni" pitchFamily="2" charset="-79"/>
              </a:rPr>
              <a:t>THEORIE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477000"/>
            <a:ext cx="3168352" cy="2385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481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Aharoni" pitchFamily="2" charset="-79"/>
                <a:cs typeface="Aharoni" pitchFamily="2" charset="-79"/>
              </a:rPr>
              <a:t>Stijlfiguren (1)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u="sng" dirty="0"/>
              <a:t>Vooropplaatsing:</a:t>
            </a:r>
            <a:r>
              <a:rPr lang="nl-NL" b="1" dirty="0"/>
              <a:t> </a:t>
            </a:r>
            <a:r>
              <a:rPr lang="nl-NL" i="1" dirty="0"/>
              <a:t>Een groepje woorden vooraan zetten wat normaal gesproken verderop in de zin staat</a:t>
            </a:r>
          </a:p>
          <a:p>
            <a:pPr marL="0" indent="0">
              <a:buNone/>
            </a:pPr>
            <a:endParaRPr lang="nl-NL" i="1" dirty="0"/>
          </a:p>
          <a:p>
            <a:r>
              <a:rPr lang="nl-NL" b="1" u="sng" dirty="0"/>
              <a:t>Herhaling</a:t>
            </a:r>
            <a:r>
              <a:rPr lang="nl-NL" i="1" dirty="0"/>
              <a:t>: Herhalen van een woord of een groepje woorden zodat op deze woorden extra nadruk komt te liggen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797152"/>
            <a:ext cx="2466975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408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Aharoni" pitchFamily="2" charset="-79"/>
                <a:cs typeface="Aharoni" pitchFamily="2" charset="-79"/>
              </a:rPr>
              <a:t>Stijlfiguren (2)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b="1" u="sng" dirty="0"/>
              <a:t>Tegenstelling</a:t>
            </a:r>
            <a:r>
              <a:rPr lang="nl-NL" dirty="0"/>
              <a:t>: </a:t>
            </a:r>
            <a:r>
              <a:rPr lang="nl-NL" i="1" dirty="0"/>
              <a:t>Gebruik je van om iets goed duidelijk te maken</a:t>
            </a:r>
          </a:p>
          <a:p>
            <a:pPr marL="0" indent="0">
              <a:buNone/>
            </a:pPr>
            <a:r>
              <a:rPr lang="nl-NL" u="sng" dirty="0"/>
              <a:t>VB:</a:t>
            </a:r>
            <a:r>
              <a:rPr lang="nl-NL" dirty="0"/>
              <a:t> </a:t>
            </a:r>
            <a:r>
              <a:rPr lang="nl-NL" sz="2800" i="1" dirty="0"/>
              <a:t>Ik hou niet van spinazie, maar mijn broer wel </a:t>
            </a:r>
          </a:p>
          <a:p>
            <a:r>
              <a:rPr lang="nl-NL" b="1" u="sng" dirty="0"/>
              <a:t>Overdrijving:</a:t>
            </a:r>
            <a:r>
              <a:rPr lang="nl-NL" b="1" dirty="0"/>
              <a:t> </a:t>
            </a:r>
            <a:r>
              <a:rPr lang="nl-NL" i="1" dirty="0"/>
              <a:t>Extra aandikken van iets om extra duidelijk te maken wat je bedoelt</a:t>
            </a:r>
          </a:p>
          <a:p>
            <a:pPr marL="0" indent="0">
              <a:buNone/>
            </a:pPr>
            <a:r>
              <a:rPr lang="nl-NL" u="sng" dirty="0"/>
              <a:t>VB:</a:t>
            </a:r>
            <a:r>
              <a:rPr lang="nl-NL" dirty="0"/>
              <a:t> </a:t>
            </a:r>
            <a:r>
              <a:rPr lang="nl-NL" i="1" dirty="0"/>
              <a:t>Heb je even een seconde voor mij</a:t>
            </a:r>
            <a:r>
              <a:rPr lang="nl-NL" dirty="0"/>
              <a:t>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9862" y="4957141"/>
            <a:ext cx="2466975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329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Aharoni" pitchFamily="2" charset="-79"/>
                <a:cs typeface="Aharoni" pitchFamily="2" charset="-79"/>
              </a:rPr>
              <a:t>Stijlfiguren (3)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b="1" u="sng" dirty="0"/>
              <a:t>Opsomming:</a:t>
            </a:r>
            <a:r>
              <a:rPr lang="nl-NL" dirty="0"/>
              <a:t> </a:t>
            </a:r>
            <a:r>
              <a:rPr lang="nl-NL" i="1" dirty="0"/>
              <a:t>Er worden een aantal dingen achter elkaar opgenoemd. Het kunnen zowel woorden, groepjes woorden als zinnen zijn.</a:t>
            </a:r>
          </a:p>
          <a:p>
            <a:r>
              <a:rPr lang="nl-NL" b="1" u="sng" dirty="0"/>
              <a:t>Climax:</a:t>
            </a:r>
            <a:r>
              <a:rPr lang="nl-NL" dirty="0"/>
              <a:t> </a:t>
            </a:r>
            <a:r>
              <a:rPr lang="nl-NL" i="1" dirty="0"/>
              <a:t>Een opklimming in een opsomming naar een hoogtepunt of dieptepunt.</a:t>
            </a:r>
          </a:p>
          <a:p>
            <a:r>
              <a:rPr lang="nl-NL" b="1" u="sng" dirty="0"/>
              <a:t>Inversie:</a:t>
            </a:r>
            <a:r>
              <a:rPr lang="nl-NL" dirty="0"/>
              <a:t> </a:t>
            </a:r>
            <a:r>
              <a:rPr lang="nl-NL" i="1" dirty="0"/>
              <a:t>De normale volgorde van OW en PV worden omgedraaid.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89463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Aharoni" pitchFamily="2" charset="-79"/>
                <a:cs typeface="Aharoni" pitchFamily="2" charset="-79"/>
              </a:rPr>
              <a:t>Personificatie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i="1" dirty="0"/>
              <a:t>Personificatie is een vorm van beeldspraak waarbij levenloze dingen of voorwerpen als menselijke wezens worden voorgesteld of menselijke eigenschappen krijgen</a:t>
            </a:r>
          </a:p>
        </p:txBody>
      </p:sp>
    </p:spTree>
    <p:extLst>
      <p:ext uri="{BB962C8B-B14F-4D97-AF65-F5344CB8AC3E}">
        <p14:creationId xmlns:p14="http://schemas.microsoft.com/office/powerpoint/2010/main" val="3688324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699792" y="15846"/>
            <a:ext cx="36004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b="1" dirty="0"/>
              <a:t>HET FLUITKETELTJE                             (Annie M.G. Schmidt )</a:t>
            </a:r>
            <a:endParaRPr lang="nl-NL" dirty="0"/>
          </a:p>
          <a:p>
            <a:pPr algn="ctr"/>
            <a:r>
              <a:rPr lang="nl-NL" dirty="0"/>
              <a:t> </a:t>
            </a:r>
          </a:p>
          <a:p>
            <a:pPr algn="ctr"/>
            <a:r>
              <a:rPr lang="nl-NL" sz="1400" dirty="0"/>
              <a:t>Meneer is niet thuis en mevrouw is niet thuis,</a:t>
            </a:r>
          </a:p>
          <a:p>
            <a:pPr algn="ctr"/>
            <a:r>
              <a:rPr lang="nl-NL" sz="1400" dirty="0"/>
              <a:t>het keteltje staat op het kolenfornuis,</a:t>
            </a:r>
          </a:p>
          <a:p>
            <a:pPr algn="ctr"/>
            <a:r>
              <a:rPr lang="nl-NL" sz="1400" dirty="0"/>
              <a:t>de hele familie is uit,</a:t>
            </a:r>
          </a:p>
          <a:p>
            <a:pPr algn="ctr"/>
            <a:r>
              <a:rPr lang="nl-NL" sz="1400" dirty="0"/>
              <a:t>en het fluit en het fluit en het fluit: </a:t>
            </a:r>
            <a:r>
              <a:rPr lang="nl-NL" sz="1400" dirty="0" err="1"/>
              <a:t>túúúút</a:t>
            </a:r>
            <a:r>
              <a:rPr lang="nl-NL" sz="1400" dirty="0"/>
              <a:t>.</a:t>
            </a:r>
          </a:p>
          <a:p>
            <a:pPr algn="ctr"/>
            <a:r>
              <a:rPr lang="nl-NL" sz="1400" dirty="0"/>
              <a:t> </a:t>
            </a:r>
          </a:p>
          <a:p>
            <a:pPr algn="ctr"/>
            <a:r>
              <a:rPr lang="nl-NL" sz="1400" dirty="0"/>
              <a:t>De pan met andijvie zegt: Foei, o, foei!</a:t>
            </a:r>
          </a:p>
          <a:p>
            <a:pPr algn="ctr"/>
            <a:r>
              <a:rPr lang="nl-NL" sz="1400" dirty="0"/>
              <a:t>Hou eindelijk op met dat nare geloei!</a:t>
            </a:r>
          </a:p>
          <a:p>
            <a:pPr algn="ctr"/>
            <a:r>
              <a:rPr lang="nl-NL" sz="1400" dirty="0"/>
              <a:t>Wees eindelijk stil </a:t>
            </a:r>
            <a:r>
              <a:rPr lang="nl-NL" sz="1400" dirty="0" err="1"/>
              <a:t>asjeblief</a:t>
            </a:r>
            <a:r>
              <a:rPr lang="nl-NL" sz="1400" dirty="0"/>
              <a:t>,</a:t>
            </a:r>
          </a:p>
          <a:p>
            <a:pPr algn="ctr"/>
            <a:r>
              <a:rPr lang="nl-NL" sz="1400" dirty="0"/>
              <a:t>je lijkt wel een locomotief.</a:t>
            </a:r>
          </a:p>
          <a:p>
            <a:pPr algn="ctr"/>
            <a:r>
              <a:rPr lang="nl-NL" sz="1400" dirty="0"/>
              <a:t> </a:t>
            </a:r>
          </a:p>
          <a:p>
            <a:pPr algn="ctr"/>
            <a:r>
              <a:rPr lang="nl-NL" sz="1400" dirty="0"/>
              <a:t>De deftige braadpan met lapjes en </a:t>
            </a:r>
            <a:r>
              <a:rPr lang="nl-NL" sz="1400" dirty="0" err="1"/>
              <a:t>zjuu</a:t>
            </a:r>
            <a:endParaRPr lang="nl-NL" sz="1400" dirty="0"/>
          </a:p>
          <a:p>
            <a:pPr algn="ctr"/>
            <a:r>
              <a:rPr lang="nl-NL" sz="1400" dirty="0"/>
              <a:t>zegt: Goeie genade, wat krijgen we nu?</a:t>
            </a:r>
          </a:p>
          <a:p>
            <a:pPr algn="ctr"/>
            <a:r>
              <a:rPr lang="nl-NL" sz="1400" dirty="0"/>
              <a:t>Je kunt niet meer sudderen hier,</a:t>
            </a:r>
          </a:p>
          <a:p>
            <a:pPr algn="ctr"/>
            <a:r>
              <a:rPr lang="nl-NL" sz="1400" dirty="0"/>
              <a:t>ik sudder niet meer met plezier!</a:t>
            </a:r>
          </a:p>
          <a:p>
            <a:pPr algn="ctr"/>
            <a:r>
              <a:rPr lang="nl-NL" sz="1400" dirty="0"/>
              <a:t> </a:t>
            </a:r>
          </a:p>
          <a:p>
            <a:pPr algn="ctr"/>
            <a:r>
              <a:rPr lang="nl-NL" sz="1400" dirty="0"/>
              <a:t>Het keteltje jammert: Ik hou niet meer op!</a:t>
            </a:r>
          </a:p>
          <a:p>
            <a:pPr algn="ctr"/>
            <a:r>
              <a:rPr lang="nl-NL" sz="1400" dirty="0"/>
              <a:t>Het komt door m’n dop! Het komt door m’n dop!</a:t>
            </a:r>
          </a:p>
          <a:p>
            <a:pPr algn="ctr"/>
            <a:r>
              <a:rPr lang="nl-NL" sz="1400" dirty="0"/>
              <a:t>Ik moet fluiten, zolang als ik kook</a:t>
            </a:r>
          </a:p>
          <a:p>
            <a:pPr algn="ctr"/>
            <a:r>
              <a:rPr lang="nl-NL" sz="1400" dirty="0"/>
              <a:t>en ik kan het niet helpen ook!</a:t>
            </a:r>
          </a:p>
          <a:p>
            <a:pPr algn="ctr"/>
            <a:r>
              <a:rPr lang="nl-NL" sz="1400" dirty="0"/>
              <a:t> </a:t>
            </a:r>
          </a:p>
          <a:p>
            <a:pPr algn="ctr"/>
            <a:r>
              <a:rPr lang="nl-NL" sz="1400" dirty="0"/>
              <a:t>Meneer en mevrouw zijn nog altijd niet thuis</a:t>
            </a:r>
          </a:p>
          <a:p>
            <a:pPr algn="ctr"/>
            <a:r>
              <a:rPr lang="nl-NL" sz="1400" dirty="0"/>
              <a:t>en het keteltje staat op het kolenfornuis,</a:t>
            </a:r>
          </a:p>
          <a:p>
            <a:pPr algn="ctr"/>
            <a:r>
              <a:rPr lang="nl-NL" sz="1400" dirty="0"/>
              <a:t>het fluit, en het fluit, en het fluit.</a:t>
            </a:r>
          </a:p>
          <a:p>
            <a:pPr algn="ctr"/>
            <a:r>
              <a:rPr lang="nl-NL" sz="1400" dirty="0"/>
              <a:t>Wij houden het echt niet meer uit… Jullie?</a:t>
            </a:r>
          </a:p>
        </p:txBody>
      </p:sp>
    </p:spTree>
    <p:extLst>
      <p:ext uri="{BB962C8B-B14F-4D97-AF65-F5344CB8AC3E}">
        <p14:creationId xmlns:p14="http://schemas.microsoft.com/office/powerpoint/2010/main" val="110462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latin typeface="Aharoni" pitchFamily="2" charset="-79"/>
                <a:cs typeface="Aharoni" pitchFamily="2" charset="-79"/>
              </a:rPr>
              <a:t>Versregels en zinnen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nl-NL" i="1" dirty="0"/>
              <a:t>Een versregel is niet altijd hetzelfde als een zin. Een versregel wordt op een bepaald moment afgebroken, terwijl de zin doorloopt.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u="sng" dirty="0"/>
              <a:t>Enjambement:</a:t>
            </a:r>
            <a:r>
              <a:rPr lang="nl-NL" dirty="0"/>
              <a:t> </a:t>
            </a:r>
            <a:r>
              <a:rPr lang="nl-NL" i="1" dirty="0"/>
              <a:t>Het doorlopen van een zin op de volgende regel.</a:t>
            </a:r>
          </a:p>
          <a:p>
            <a:pPr marL="0" indent="0">
              <a:buNone/>
            </a:pPr>
            <a:endParaRPr lang="nl-NL" i="1" dirty="0"/>
          </a:p>
          <a:p>
            <a:pPr marL="0" indent="0">
              <a:buNone/>
            </a:pPr>
            <a:r>
              <a:rPr lang="nl-NL" b="1" u="sng" dirty="0"/>
              <a:t>Voordeel:</a:t>
            </a:r>
            <a:r>
              <a:rPr lang="nl-NL" i="1" dirty="0"/>
              <a:t> Het gedicht wordt interessanter </a:t>
            </a:r>
          </a:p>
        </p:txBody>
      </p:sp>
    </p:spTree>
    <p:extLst>
      <p:ext uri="{BB962C8B-B14F-4D97-AF65-F5344CB8AC3E}">
        <p14:creationId xmlns:p14="http://schemas.microsoft.com/office/powerpoint/2010/main" val="226890850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215</Words>
  <Application>Microsoft Office PowerPoint</Application>
  <PresentationFormat>Diavoorstelling (4:3)</PresentationFormat>
  <Paragraphs>50</Paragraphs>
  <Slides>7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Kantoorthema</vt:lpstr>
      <vt:lpstr>THEORIE</vt:lpstr>
      <vt:lpstr>Stijlfiguren (1) </vt:lpstr>
      <vt:lpstr>Stijlfiguren (2)</vt:lpstr>
      <vt:lpstr>Stijlfiguren (3)</vt:lpstr>
      <vt:lpstr>Personificatie </vt:lpstr>
      <vt:lpstr>PowerPoint-presentatie</vt:lpstr>
      <vt:lpstr>Versregels en zinnen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Gedichten</dc:title>
  <dc:creator>HP</dc:creator>
  <cp:lastModifiedBy>HP</cp:lastModifiedBy>
  <cp:revision>59</cp:revision>
  <dcterms:created xsi:type="dcterms:W3CDTF">2016-05-09T12:44:54Z</dcterms:created>
  <dcterms:modified xsi:type="dcterms:W3CDTF">2019-03-09T12:08:54Z</dcterms:modified>
</cp:coreProperties>
</file>